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6" r:id="rId15"/>
    <p:sldId id="27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B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2"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B4D43A-5B83-4D29-BC1A-771E70E4BC04}"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4D43A-5B83-4D29-BC1A-771E70E4BC04}"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4D43A-5B83-4D29-BC1A-771E70E4BC04}"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4D43A-5B83-4D29-BC1A-771E70E4BC04}"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B4D43A-5B83-4D29-BC1A-771E70E4BC04}"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B4D43A-5B83-4D29-BC1A-771E70E4BC04}"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B4D43A-5B83-4D29-BC1A-771E70E4BC04}" type="datetimeFigureOut">
              <a:rPr lang="en-US" smtClean="0"/>
              <a:pPr/>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B4D43A-5B83-4D29-BC1A-771E70E4BC04}" type="datetimeFigureOut">
              <a:rPr lang="en-US" smtClean="0"/>
              <a:pPr/>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4D43A-5B83-4D29-BC1A-771E70E4BC04}" type="datetimeFigureOut">
              <a:rPr lang="en-US" smtClean="0"/>
              <a:pPr/>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4D43A-5B83-4D29-BC1A-771E70E4BC04}"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4D43A-5B83-4D29-BC1A-771E70E4BC04}"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96D26-F2B7-4493-AE20-9848218F8D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4D43A-5B83-4D29-BC1A-771E70E4BC04}" type="datetimeFigureOut">
              <a:rPr lang="en-US" smtClean="0"/>
              <a:pPr/>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96D26-F2B7-4493-AE20-9848218F8D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5" name="TextBox 4"/>
          <p:cNvSpPr txBox="1"/>
          <p:nvPr/>
        </p:nvSpPr>
        <p:spPr>
          <a:xfrm>
            <a:off x="2819400" y="1295400"/>
            <a:ext cx="1676400" cy="523220"/>
          </a:xfrm>
          <a:prstGeom prst="rect">
            <a:avLst/>
          </a:prstGeom>
          <a:noFill/>
        </p:spPr>
        <p:txBody>
          <a:bodyPr wrap="square" rtlCol="0">
            <a:spAutoFit/>
          </a:bodyPr>
          <a:lstStyle/>
          <a:p>
            <a:r>
              <a:rPr lang="en-US" sz="2800" b="1" dirty="0" smtClean="0"/>
              <a:t>Bithynia</a:t>
            </a:r>
            <a:endParaRPr lang="en-US" sz="2800" b="1" dirty="0"/>
          </a:p>
        </p:txBody>
      </p:sp>
      <p:sp>
        <p:nvSpPr>
          <p:cNvPr id="6" name="TextBox 5"/>
          <p:cNvSpPr txBox="1"/>
          <p:nvPr/>
        </p:nvSpPr>
        <p:spPr>
          <a:xfrm>
            <a:off x="6629400" y="1295400"/>
            <a:ext cx="1676400" cy="523220"/>
          </a:xfrm>
          <a:prstGeom prst="rect">
            <a:avLst/>
          </a:prstGeom>
          <a:noFill/>
        </p:spPr>
        <p:txBody>
          <a:bodyPr wrap="square" rtlCol="0">
            <a:spAutoFit/>
          </a:bodyPr>
          <a:lstStyle/>
          <a:p>
            <a:r>
              <a:rPr lang="en-US" sz="2800" b="1" dirty="0" smtClean="0"/>
              <a:t>Pontus</a:t>
            </a:r>
            <a:endParaRPr lang="en-US" sz="2800" b="1" dirty="0"/>
          </a:p>
        </p:txBody>
      </p:sp>
      <p:sp>
        <p:nvSpPr>
          <p:cNvPr id="7" name="TextBox 6"/>
          <p:cNvSpPr txBox="1"/>
          <p:nvPr/>
        </p:nvSpPr>
        <p:spPr>
          <a:xfrm>
            <a:off x="4419600" y="2057400"/>
            <a:ext cx="1676400" cy="523220"/>
          </a:xfrm>
          <a:prstGeom prst="rect">
            <a:avLst/>
          </a:prstGeom>
          <a:noFill/>
        </p:spPr>
        <p:txBody>
          <a:bodyPr wrap="square" rtlCol="0">
            <a:spAutoFit/>
          </a:bodyPr>
          <a:lstStyle/>
          <a:p>
            <a:r>
              <a:rPr lang="en-US" sz="2800" b="1" dirty="0" smtClean="0"/>
              <a:t>Galatia</a:t>
            </a:r>
            <a:endParaRPr lang="en-US" sz="2800" b="1" dirty="0"/>
          </a:p>
        </p:txBody>
      </p:sp>
      <p:sp>
        <p:nvSpPr>
          <p:cNvPr id="8" name="TextBox 7"/>
          <p:cNvSpPr txBox="1"/>
          <p:nvPr/>
        </p:nvSpPr>
        <p:spPr>
          <a:xfrm>
            <a:off x="5562600" y="3048000"/>
            <a:ext cx="1981200" cy="523220"/>
          </a:xfrm>
          <a:prstGeom prst="rect">
            <a:avLst/>
          </a:prstGeom>
          <a:noFill/>
        </p:spPr>
        <p:txBody>
          <a:bodyPr wrap="square" rtlCol="0">
            <a:spAutoFit/>
          </a:bodyPr>
          <a:lstStyle/>
          <a:p>
            <a:r>
              <a:rPr lang="en-US" sz="2800" b="1" dirty="0" smtClean="0"/>
              <a:t>Cappadocia</a:t>
            </a:r>
            <a:endParaRPr lang="en-US" sz="2800" b="1" dirty="0"/>
          </a:p>
        </p:txBody>
      </p:sp>
      <p:sp>
        <p:nvSpPr>
          <p:cNvPr id="9" name="TextBox 8"/>
          <p:cNvSpPr txBox="1"/>
          <p:nvPr/>
        </p:nvSpPr>
        <p:spPr>
          <a:xfrm>
            <a:off x="838200" y="2067580"/>
            <a:ext cx="1676400" cy="523220"/>
          </a:xfrm>
          <a:prstGeom prst="rect">
            <a:avLst/>
          </a:prstGeom>
          <a:noFill/>
        </p:spPr>
        <p:txBody>
          <a:bodyPr wrap="square" rtlCol="0">
            <a:spAutoFit/>
          </a:bodyPr>
          <a:lstStyle/>
          <a:p>
            <a:r>
              <a:rPr lang="en-US" sz="2800" b="1" dirty="0" smtClean="0"/>
              <a:t>Asia</a:t>
            </a:r>
            <a:endParaRPr lang="en-US" sz="2800" b="1" dirty="0"/>
          </a:p>
        </p:txBody>
      </p:sp>
      <p:sp>
        <p:nvSpPr>
          <p:cNvPr id="10" name="Smiley Face 9"/>
          <p:cNvSpPr/>
          <p:nvPr/>
        </p:nvSpPr>
        <p:spPr>
          <a:xfrm>
            <a:off x="6858000" y="5181600"/>
            <a:ext cx="457200" cy="457200"/>
          </a:xfrm>
          <a:prstGeom prst="smileyFac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1143000" y="3657600"/>
            <a:ext cx="457200" cy="457200"/>
          </a:xfrm>
          <a:prstGeom prst="smileyFac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5943600" y="4572000"/>
            <a:ext cx="457200" cy="457200"/>
          </a:xfrm>
          <a:prstGeom prst="smileyFac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2286000" y="990600"/>
            <a:ext cx="457200" cy="457200"/>
          </a:xfrm>
          <a:prstGeom prst="smileyFac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6488668"/>
            <a:ext cx="3581400" cy="369332"/>
          </a:xfrm>
          <a:prstGeom prst="rect">
            <a:avLst/>
          </a:prstGeom>
          <a:noFill/>
        </p:spPr>
        <p:txBody>
          <a:bodyPr wrap="square" rtlCol="0">
            <a:spAutoFit/>
          </a:bodyPr>
          <a:lstStyle/>
          <a:p>
            <a:r>
              <a:rPr lang="en-US" b="1" dirty="0" smtClean="0"/>
              <a:t>Map from www.annourbis.com</a:t>
            </a:r>
            <a:endParaRPr lang="en-US" b="1" dirty="0"/>
          </a:p>
        </p:txBody>
      </p:sp>
      <p:sp>
        <p:nvSpPr>
          <p:cNvPr id="15" name="TextBox 14"/>
          <p:cNvSpPr txBox="1"/>
          <p:nvPr/>
        </p:nvSpPr>
        <p:spPr>
          <a:xfrm>
            <a:off x="5867400" y="6150114"/>
            <a:ext cx="3276600" cy="707886"/>
          </a:xfrm>
          <a:prstGeom prst="rect">
            <a:avLst/>
          </a:prstGeom>
          <a:noFill/>
        </p:spPr>
        <p:txBody>
          <a:bodyPr wrap="square" rtlCol="0">
            <a:spAutoFit/>
          </a:bodyPr>
          <a:lstStyle/>
          <a:p>
            <a:r>
              <a:rPr lang="en-US" sz="4000" b="1" dirty="0" smtClean="0"/>
              <a:t>1 Peter 4.1-11</a:t>
            </a:r>
            <a:endParaRPr lang="en-US"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3441680"/>
            <a:ext cx="9144000" cy="3416320"/>
          </a:xfrm>
          <a:prstGeom prst="rect">
            <a:avLst/>
          </a:prstGeom>
          <a:solidFill>
            <a:schemeClr val="accent3">
              <a:lumMod val="60000"/>
              <a:lumOff val="40000"/>
            </a:schemeClr>
          </a:solidFill>
        </p:spPr>
        <p:txBody>
          <a:bodyPr wrap="square" rtlCol="0">
            <a:spAutoFit/>
          </a:bodyPr>
          <a:lstStyle/>
          <a:p>
            <a:r>
              <a:rPr lang="en-US" sz="3600" b="1" dirty="0" smtClean="0"/>
              <a:t>4.7-9:  </a:t>
            </a:r>
            <a:r>
              <a:rPr lang="en-US" sz="3600" b="1" dirty="0"/>
              <a:t>For the culmination of all things is near. </a:t>
            </a:r>
            <a:r>
              <a:rPr lang="en-US" sz="3600" b="1" u="sng" dirty="0">
                <a:solidFill>
                  <a:srgbClr val="E31B9C"/>
                </a:solidFill>
              </a:rPr>
              <a:t>So be self-controlled and sober-minded for the sake of prayer</a:t>
            </a:r>
            <a:r>
              <a:rPr lang="en-US" sz="3600" b="1" dirty="0"/>
              <a:t>.  </a:t>
            </a:r>
            <a:r>
              <a:rPr lang="en-US" sz="3600" b="1" baseline="30000" dirty="0"/>
              <a:t>8</a:t>
            </a:r>
            <a:r>
              <a:rPr lang="en-US" sz="3600" b="1" dirty="0"/>
              <a:t>Above all keep your love for one another fervent, because love covers a multitude of sins. </a:t>
            </a:r>
            <a:r>
              <a:rPr lang="en-US" sz="3600" b="1" baseline="30000" dirty="0" smtClean="0"/>
              <a:t>9</a:t>
            </a:r>
            <a:r>
              <a:rPr lang="en-US" sz="3600" b="1" dirty="0" smtClean="0"/>
              <a:t>Show </a:t>
            </a:r>
            <a:r>
              <a:rPr lang="en-US" sz="3600" b="1" dirty="0"/>
              <a:t>hospitality to one another without </a:t>
            </a:r>
            <a:r>
              <a:rPr lang="en-US" sz="3600" b="1" dirty="0" smtClean="0"/>
              <a:t>complaining.</a:t>
            </a:r>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3441680"/>
            <a:ext cx="9144000" cy="3416320"/>
          </a:xfrm>
          <a:prstGeom prst="rect">
            <a:avLst/>
          </a:prstGeom>
          <a:solidFill>
            <a:schemeClr val="accent3">
              <a:lumMod val="60000"/>
              <a:lumOff val="40000"/>
            </a:schemeClr>
          </a:solidFill>
        </p:spPr>
        <p:txBody>
          <a:bodyPr wrap="square" rtlCol="0">
            <a:spAutoFit/>
          </a:bodyPr>
          <a:lstStyle/>
          <a:p>
            <a:r>
              <a:rPr lang="en-US" sz="3600" b="1" dirty="0" smtClean="0"/>
              <a:t>4.7-9:  </a:t>
            </a:r>
            <a:r>
              <a:rPr lang="en-US" sz="3600" b="1" dirty="0"/>
              <a:t>For the culmination of all things is near. So be self-controlled and sober-minded for the sake of prayer.  </a:t>
            </a:r>
            <a:r>
              <a:rPr lang="en-US" sz="3600" b="1" baseline="30000" dirty="0"/>
              <a:t>8</a:t>
            </a:r>
            <a:r>
              <a:rPr lang="en-US" sz="3600" b="1" u="sng" dirty="0">
                <a:solidFill>
                  <a:srgbClr val="E31B9C"/>
                </a:solidFill>
              </a:rPr>
              <a:t>Above all keep your love for one another fervent, because love covers a multitude of sins</a:t>
            </a:r>
            <a:r>
              <a:rPr lang="en-US" sz="3600" b="1" dirty="0"/>
              <a:t>. </a:t>
            </a:r>
            <a:r>
              <a:rPr lang="en-US" sz="3600" b="1" baseline="30000" dirty="0" smtClean="0"/>
              <a:t>9</a:t>
            </a:r>
            <a:r>
              <a:rPr lang="en-US" sz="3600" b="1" dirty="0" smtClean="0"/>
              <a:t>Show </a:t>
            </a:r>
            <a:r>
              <a:rPr lang="en-US" sz="3600" b="1" dirty="0"/>
              <a:t>hospitality to one another without </a:t>
            </a:r>
            <a:r>
              <a:rPr lang="en-US" sz="3600" b="1" dirty="0" smtClean="0"/>
              <a:t>complaining.</a:t>
            </a:r>
            <a:endParaRPr lang="en-US"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3441680"/>
            <a:ext cx="9144000" cy="3416320"/>
          </a:xfrm>
          <a:prstGeom prst="rect">
            <a:avLst/>
          </a:prstGeom>
          <a:solidFill>
            <a:schemeClr val="accent3">
              <a:lumMod val="60000"/>
              <a:lumOff val="40000"/>
            </a:schemeClr>
          </a:solidFill>
        </p:spPr>
        <p:txBody>
          <a:bodyPr wrap="square" rtlCol="0">
            <a:spAutoFit/>
          </a:bodyPr>
          <a:lstStyle/>
          <a:p>
            <a:r>
              <a:rPr lang="en-US" sz="3600" b="1" dirty="0" smtClean="0"/>
              <a:t>4.7-9:  </a:t>
            </a:r>
            <a:r>
              <a:rPr lang="en-US" sz="3600" b="1" dirty="0"/>
              <a:t>For the culmination of all things is near. So be self-controlled and sober-minded for the sake of prayer.  </a:t>
            </a:r>
            <a:r>
              <a:rPr lang="en-US" sz="3600" b="1" baseline="30000" dirty="0"/>
              <a:t>8</a:t>
            </a:r>
            <a:r>
              <a:rPr lang="en-US" sz="3600" b="1" dirty="0"/>
              <a:t>Above all keep your love for one another fervent, because love covers a multitude of sins. </a:t>
            </a:r>
            <a:r>
              <a:rPr lang="en-US" sz="3600" b="1" baseline="30000" dirty="0" smtClean="0"/>
              <a:t>9</a:t>
            </a:r>
            <a:r>
              <a:rPr lang="en-US" sz="3600" b="1" u="sng" dirty="0" smtClean="0">
                <a:solidFill>
                  <a:srgbClr val="E31B9C"/>
                </a:solidFill>
              </a:rPr>
              <a:t>Show </a:t>
            </a:r>
            <a:r>
              <a:rPr lang="en-US" sz="3600" b="1" u="sng" dirty="0">
                <a:solidFill>
                  <a:srgbClr val="E31B9C"/>
                </a:solidFill>
              </a:rPr>
              <a:t>hospitality to one another without </a:t>
            </a:r>
            <a:r>
              <a:rPr lang="en-US" sz="3600" b="1" u="sng" dirty="0" smtClean="0">
                <a:solidFill>
                  <a:srgbClr val="E31B9C"/>
                </a:solidFill>
              </a:rPr>
              <a:t>complaining</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2333685"/>
            <a:ext cx="9144000" cy="4524315"/>
          </a:xfrm>
          <a:prstGeom prst="rect">
            <a:avLst/>
          </a:prstGeom>
          <a:solidFill>
            <a:schemeClr val="accent3">
              <a:lumMod val="60000"/>
              <a:lumOff val="40000"/>
            </a:schemeClr>
          </a:solidFill>
        </p:spPr>
        <p:txBody>
          <a:bodyPr wrap="square" rtlCol="0">
            <a:spAutoFit/>
          </a:bodyPr>
          <a:lstStyle/>
          <a:p>
            <a:r>
              <a:rPr lang="en-US" sz="3600" b="1" dirty="0" smtClean="0"/>
              <a:t>4.10-11:  Just </a:t>
            </a:r>
            <a:r>
              <a:rPr lang="en-US" sz="3600" b="1" dirty="0"/>
              <a:t>as each one has received a gift, use it to </a:t>
            </a:r>
            <a:r>
              <a:rPr lang="en-US" sz="3600" b="1" u="sng" dirty="0">
                <a:solidFill>
                  <a:srgbClr val="E31B9C"/>
                </a:solidFill>
              </a:rPr>
              <a:t>serve one another </a:t>
            </a:r>
            <a:r>
              <a:rPr lang="en-US" sz="3600" b="1" dirty="0"/>
              <a:t>as </a:t>
            </a:r>
            <a:r>
              <a:rPr lang="en-US" sz="3600" b="1" u="sng" dirty="0">
                <a:solidFill>
                  <a:srgbClr val="E31B9C"/>
                </a:solidFill>
              </a:rPr>
              <a:t>good stewards </a:t>
            </a:r>
            <a:r>
              <a:rPr lang="en-US" sz="3600" b="1" dirty="0"/>
              <a:t>of the varied grace of God. </a:t>
            </a:r>
            <a:r>
              <a:rPr lang="en-US" sz="3600" b="1" baseline="30000" dirty="0"/>
              <a:t>11</a:t>
            </a:r>
            <a:r>
              <a:rPr lang="en-US" sz="3600" b="1" dirty="0"/>
              <a:t>Whoever speaks, let it be with God's words. Whoever serves, do so with the strength that God supplies, so that in everything </a:t>
            </a:r>
            <a:r>
              <a:rPr lang="en-US" sz="3600" b="1" u="sng" dirty="0">
                <a:solidFill>
                  <a:srgbClr val="E31B9C"/>
                </a:solidFill>
              </a:rPr>
              <a:t>God will be glorified </a:t>
            </a:r>
            <a:r>
              <a:rPr lang="en-US" sz="3600" b="1" dirty="0"/>
              <a:t>through Jesus Christ. To him belong the glory and the power forever and ever. Amen</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2333685"/>
            <a:ext cx="9144000" cy="4524315"/>
          </a:xfrm>
          <a:prstGeom prst="rect">
            <a:avLst/>
          </a:prstGeom>
          <a:solidFill>
            <a:schemeClr val="accent3">
              <a:lumMod val="60000"/>
              <a:lumOff val="40000"/>
            </a:schemeClr>
          </a:solidFill>
        </p:spPr>
        <p:txBody>
          <a:bodyPr wrap="square" rtlCol="0">
            <a:spAutoFit/>
          </a:bodyPr>
          <a:lstStyle/>
          <a:p>
            <a:r>
              <a:rPr lang="en-US" sz="3600" b="1" dirty="0" smtClean="0"/>
              <a:t>4.10-11:  Just </a:t>
            </a:r>
            <a:r>
              <a:rPr lang="en-US" sz="3600" b="1" dirty="0"/>
              <a:t>as each one has received a gift, use it to serve one another as good stewards of the varied grace of God. </a:t>
            </a:r>
            <a:r>
              <a:rPr lang="en-US" sz="3600" b="1" baseline="30000" dirty="0" smtClean="0"/>
              <a:t>11 </a:t>
            </a:r>
            <a:r>
              <a:rPr lang="en-US" sz="3600" b="1" u="sng" dirty="0" smtClean="0">
                <a:solidFill>
                  <a:srgbClr val="E31B9C"/>
                </a:solidFill>
              </a:rPr>
              <a:t>Whoever </a:t>
            </a:r>
            <a:r>
              <a:rPr lang="en-US" sz="3600" b="1" u="sng" dirty="0">
                <a:solidFill>
                  <a:srgbClr val="E31B9C"/>
                </a:solidFill>
              </a:rPr>
              <a:t>speaks, let it be with God's words. Whoever serves, do so with the strength that God supplies</a:t>
            </a:r>
            <a:r>
              <a:rPr lang="en-US" sz="3600" b="1" dirty="0"/>
              <a:t>, so that in everything God will be glorified through Jesus Christ. To him belong the glory and the power forever and ever. Amen</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2333685"/>
            <a:ext cx="9144000" cy="4524315"/>
          </a:xfrm>
          <a:prstGeom prst="rect">
            <a:avLst/>
          </a:prstGeom>
          <a:solidFill>
            <a:schemeClr val="accent3">
              <a:lumMod val="60000"/>
              <a:lumOff val="40000"/>
            </a:schemeClr>
          </a:solidFill>
        </p:spPr>
        <p:txBody>
          <a:bodyPr wrap="square" rtlCol="0">
            <a:spAutoFit/>
          </a:bodyPr>
          <a:lstStyle/>
          <a:p>
            <a:r>
              <a:rPr lang="en-US" sz="3600" b="1" dirty="0" smtClean="0"/>
              <a:t>4.10-11:  Just </a:t>
            </a:r>
            <a:r>
              <a:rPr lang="en-US" sz="3600" b="1" dirty="0"/>
              <a:t>as each one has received a gift, use it to serve one another as good stewards of the varied grace of God. </a:t>
            </a:r>
            <a:r>
              <a:rPr lang="en-US" sz="3600" b="1" baseline="30000" dirty="0"/>
              <a:t>11</a:t>
            </a:r>
            <a:r>
              <a:rPr lang="en-US" sz="3600" b="1" dirty="0"/>
              <a:t>Whoever speaks, let it be with God's words. Whoever serves, do so with the strength that God supplies, </a:t>
            </a:r>
            <a:r>
              <a:rPr lang="en-US" sz="3600" b="1" u="sng" dirty="0">
                <a:solidFill>
                  <a:srgbClr val="E31B9C"/>
                </a:solidFill>
              </a:rPr>
              <a:t>so that in everything God will be glorified through Jesus Christ</a:t>
            </a:r>
            <a:r>
              <a:rPr lang="en-US" sz="3600" b="1" dirty="0"/>
              <a:t>. To him belong the glory and the power forever and ever. Amen</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5" name="TextBox 4"/>
          <p:cNvSpPr txBox="1"/>
          <p:nvPr/>
        </p:nvSpPr>
        <p:spPr>
          <a:xfrm>
            <a:off x="2819400" y="1295400"/>
            <a:ext cx="1676400" cy="523220"/>
          </a:xfrm>
          <a:prstGeom prst="rect">
            <a:avLst/>
          </a:prstGeom>
          <a:noFill/>
        </p:spPr>
        <p:txBody>
          <a:bodyPr wrap="square" rtlCol="0">
            <a:spAutoFit/>
          </a:bodyPr>
          <a:lstStyle/>
          <a:p>
            <a:r>
              <a:rPr lang="en-US" sz="2800" b="1" dirty="0" smtClean="0"/>
              <a:t>Bithynia</a:t>
            </a:r>
            <a:endParaRPr lang="en-US" sz="2800" b="1" dirty="0"/>
          </a:p>
        </p:txBody>
      </p:sp>
      <p:sp>
        <p:nvSpPr>
          <p:cNvPr id="6" name="TextBox 5"/>
          <p:cNvSpPr txBox="1"/>
          <p:nvPr/>
        </p:nvSpPr>
        <p:spPr>
          <a:xfrm>
            <a:off x="6629400" y="1295400"/>
            <a:ext cx="1676400" cy="523220"/>
          </a:xfrm>
          <a:prstGeom prst="rect">
            <a:avLst/>
          </a:prstGeom>
          <a:noFill/>
        </p:spPr>
        <p:txBody>
          <a:bodyPr wrap="square" rtlCol="0">
            <a:spAutoFit/>
          </a:bodyPr>
          <a:lstStyle/>
          <a:p>
            <a:r>
              <a:rPr lang="en-US" sz="2800" b="1" dirty="0" smtClean="0"/>
              <a:t>Pontus</a:t>
            </a:r>
            <a:endParaRPr lang="en-US" sz="2800" b="1" dirty="0"/>
          </a:p>
        </p:txBody>
      </p:sp>
      <p:sp>
        <p:nvSpPr>
          <p:cNvPr id="7" name="TextBox 6"/>
          <p:cNvSpPr txBox="1"/>
          <p:nvPr/>
        </p:nvSpPr>
        <p:spPr>
          <a:xfrm>
            <a:off x="4419600" y="2057400"/>
            <a:ext cx="1676400" cy="523220"/>
          </a:xfrm>
          <a:prstGeom prst="rect">
            <a:avLst/>
          </a:prstGeom>
          <a:noFill/>
        </p:spPr>
        <p:txBody>
          <a:bodyPr wrap="square" rtlCol="0">
            <a:spAutoFit/>
          </a:bodyPr>
          <a:lstStyle/>
          <a:p>
            <a:r>
              <a:rPr lang="en-US" sz="2800" b="1" dirty="0" smtClean="0"/>
              <a:t>Galatia</a:t>
            </a:r>
            <a:endParaRPr lang="en-US" sz="2800" b="1" dirty="0"/>
          </a:p>
        </p:txBody>
      </p:sp>
      <p:sp>
        <p:nvSpPr>
          <p:cNvPr id="8" name="TextBox 7"/>
          <p:cNvSpPr txBox="1"/>
          <p:nvPr/>
        </p:nvSpPr>
        <p:spPr>
          <a:xfrm>
            <a:off x="5562600" y="3048000"/>
            <a:ext cx="1981200" cy="523220"/>
          </a:xfrm>
          <a:prstGeom prst="rect">
            <a:avLst/>
          </a:prstGeom>
          <a:noFill/>
        </p:spPr>
        <p:txBody>
          <a:bodyPr wrap="square" rtlCol="0">
            <a:spAutoFit/>
          </a:bodyPr>
          <a:lstStyle/>
          <a:p>
            <a:r>
              <a:rPr lang="en-US" sz="2800" b="1" dirty="0" smtClean="0"/>
              <a:t>Cappadocia</a:t>
            </a:r>
            <a:endParaRPr lang="en-US" sz="2800" b="1" dirty="0"/>
          </a:p>
        </p:txBody>
      </p:sp>
      <p:sp>
        <p:nvSpPr>
          <p:cNvPr id="9" name="TextBox 8"/>
          <p:cNvSpPr txBox="1"/>
          <p:nvPr/>
        </p:nvSpPr>
        <p:spPr>
          <a:xfrm>
            <a:off x="838200" y="2067580"/>
            <a:ext cx="1676400" cy="523220"/>
          </a:xfrm>
          <a:prstGeom prst="rect">
            <a:avLst/>
          </a:prstGeom>
          <a:noFill/>
        </p:spPr>
        <p:txBody>
          <a:bodyPr wrap="square" rtlCol="0">
            <a:spAutoFit/>
          </a:bodyPr>
          <a:lstStyle/>
          <a:p>
            <a:r>
              <a:rPr lang="en-US" sz="2800" b="1" dirty="0" smtClean="0"/>
              <a:t>Asia</a:t>
            </a:r>
            <a:endParaRPr lang="en-US" sz="2800" b="1" dirty="0"/>
          </a:p>
        </p:txBody>
      </p:sp>
      <p:sp>
        <p:nvSpPr>
          <p:cNvPr id="14" name="TextBox 13"/>
          <p:cNvSpPr txBox="1"/>
          <p:nvPr/>
        </p:nvSpPr>
        <p:spPr>
          <a:xfrm>
            <a:off x="0" y="6488668"/>
            <a:ext cx="3581400" cy="369332"/>
          </a:xfrm>
          <a:prstGeom prst="rect">
            <a:avLst/>
          </a:prstGeom>
          <a:noFill/>
        </p:spPr>
        <p:txBody>
          <a:bodyPr wrap="square" rtlCol="0">
            <a:spAutoFit/>
          </a:bodyPr>
          <a:lstStyle/>
          <a:p>
            <a:r>
              <a:rPr lang="en-US" b="1" dirty="0" smtClean="0"/>
              <a:t>Map from www.annourbis.com</a:t>
            </a:r>
            <a:endParaRPr lang="en-US" b="1" dirty="0"/>
          </a:p>
        </p:txBody>
      </p:sp>
      <p:sp>
        <p:nvSpPr>
          <p:cNvPr id="15" name="TextBox 14"/>
          <p:cNvSpPr txBox="1"/>
          <p:nvPr/>
        </p:nvSpPr>
        <p:spPr>
          <a:xfrm>
            <a:off x="5867400" y="6150114"/>
            <a:ext cx="3276600" cy="707886"/>
          </a:xfrm>
          <a:prstGeom prst="rect">
            <a:avLst/>
          </a:prstGeom>
          <a:noFill/>
        </p:spPr>
        <p:txBody>
          <a:bodyPr wrap="square" rtlCol="0">
            <a:spAutoFit/>
          </a:bodyPr>
          <a:lstStyle/>
          <a:p>
            <a:r>
              <a:rPr lang="en-US" sz="4000" b="1" dirty="0" smtClean="0"/>
              <a:t>1 Peter 4.1-11</a:t>
            </a:r>
            <a:endParaRPr lang="en-US"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2887682"/>
            <a:ext cx="9144000" cy="3970318"/>
          </a:xfrm>
          <a:prstGeom prst="rect">
            <a:avLst/>
          </a:prstGeom>
          <a:solidFill>
            <a:schemeClr val="accent3">
              <a:lumMod val="60000"/>
              <a:lumOff val="40000"/>
            </a:schemeClr>
          </a:solidFill>
        </p:spPr>
        <p:txBody>
          <a:bodyPr wrap="square" rtlCol="0">
            <a:spAutoFit/>
          </a:bodyPr>
          <a:lstStyle/>
          <a:p>
            <a:r>
              <a:rPr lang="en-US" sz="3600" b="1" dirty="0"/>
              <a:t>1 Peter 4.1-2 NET:  So, since </a:t>
            </a:r>
            <a:r>
              <a:rPr lang="en-US" sz="3600" b="1" u="sng" dirty="0">
                <a:solidFill>
                  <a:srgbClr val="E31B9C"/>
                </a:solidFill>
              </a:rPr>
              <a:t>Christ suffered </a:t>
            </a:r>
            <a:r>
              <a:rPr lang="en-US" sz="3600" b="1" dirty="0"/>
              <a:t>in the flesh, you also arm yourselves with the same attitude, because the one who has suffered in the flesh has finished with sin, </a:t>
            </a:r>
            <a:r>
              <a:rPr lang="en-US" sz="3600" b="1" baseline="30000" dirty="0"/>
              <a:t>2</a:t>
            </a:r>
            <a:r>
              <a:rPr lang="en-US" sz="3600" b="1" dirty="0"/>
              <a:t>in that he spends the rest of his time on earth concerned about the will of God and not human </a:t>
            </a:r>
            <a:r>
              <a:rPr lang="en-US" sz="3600" b="1" dirty="0" smtClean="0"/>
              <a:t>desires.</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2887682"/>
            <a:ext cx="9144000" cy="3970318"/>
          </a:xfrm>
          <a:prstGeom prst="rect">
            <a:avLst/>
          </a:prstGeom>
          <a:solidFill>
            <a:schemeClr val="accent3">
              <a:lumMod val="60000"/>
              <a:lumOff val="40000"/>
            </a:schemeClr>
          </a:solidFill>
        </p:spPr>
        <p:txBody>
          <a:bodyPr wrap="square" rtlCol="0">
            <a:spAutoFit/>
          </a:bodyPr>
          <a:lstStyle/>
          <a:p>
            <a:r>
              <a:rPr lang="en-US" sz="3600" b="1" dirty="0"/>
              <a:t>1 Peter 4.1-2 NET:  So, since Christ suffered in the flesh, </a:t>
            </a:r>
            <a:r>
              <a:rPr lang="en-US" sz="3600" b="1" u="sng" dirty="0">
                <a:solidFill>
                  <a:srgbClr val="E31B9C"/>
                </a:solidFill>
              </a:rPr>
              <a:t>you also arm yourselves with the same attitude</a:t>
            </a:r>
            <a:r>
              <a:rPr lang="en-US" sz="3600" b="1" dirty="0"/>
              <a:t>, because the one who has suffered in the flesh has finished with sin, </a:t>
            </a:r>
            <a:r>
              <a:rPr lang="en-US" sz="3600" b="1" baseline="30000" dirty="0"/>
              <a:t>2</a:t>
            </a:r>
            <a:r>
              <a:rPr lang="en-US" sz="3600" b="1" dirty="0"/>
              <a:t>in that he spends the rest of his time on earth concerned about the will of God and not human desires</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2333685"/>
            <a:ext cx="9144000" cy="4524315"/>
          </a:xfrm>
          <a:prstGeom prst="rect">
            <a:avLst/>
          </a:prstGeom>
          <a:solidFill>
            <a:schemeClr val="accent3">
              <a:lumMod val="60000"/>
              <a:lumOff val="40000"/>
            </a:schemeClr>
          </a:solidFill>
        </p:spPr>
        <p:txBody>
          <a:bodyPr wrap="square" rtlCol="0">
            <a:spAutoFit/>
          </a:bodyPr>
          <a:lstStyle/>
          <a:p>
            <a:r>
              <a:rPr lang="en-US" sz="3600" b="1" dirty="0" smtClean="0"/>
              <a:t>4.3-4:  For </a:t>
            </a:r>
            <a:r>
              <a:rPr lang="en-US" sz="3600" b="1" dirty="0"/>
              <a:t>the time that has passed was sufficient for you to do what the </a:t>
            </a:r>
            <a:r>
              <a:rPr lang="en-US" sz="3600" b="1" u="sng" dirty="0">
                <a:solidFill>
                  <a:srgbClr val="E31B9C"/>
                </a:solidFill>
              </a:rPr>
              <a:t>non-Christians</a:t>
            </a:r>
            <a:r>
              <a:rPr lang="en-US" sz="3600" b="1" dirty="0"/>
              <a:t> desire. You lived then in debauchery, evil desires, drunkenness, carousing, drinking bouts, and wanton idolatries.  </a:t>
            </a:r>
            <a:r>
              <a:rPr lang="en-US" sz="3600" b="1" baseline="30000" dirty="0"/>
              <a:t>4</a:t>
            </a:r>
            <a:r>
              <a:rPr lang="en-US" sz="3600" b="1" dirty="0"/>
              <a:t>So they are astonished when you do not rush with them into the same flood of wickedness, and they vilify you</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2333685"/>
            <a:ext cx="9144000" cy="4524315"/>
          </a:xfrm>
          <a:prstGeom prst="rect">
            <a:avLst/>
          </a:prstGeom>
          <a:solidFill>
            <a:schemeClr val="accent3">
              <a:lumMod val="60000"/>
              <a:lumOff val="40000"/>
            </a:schemeClr>
          </a:solidFill>
        </p:spPr>
        <p:txBody>
          <a:bodyPr wrap="square" rtlCol="0">
            <a:spAutoFit/>
          </a:bodyPr>
          <a:lstStyle/>
          <a:p>
            <a:r>
              <a:rPr lang="en-US" sz="3600" b="1" dirty="0" smtClean="0"/>
              <a:t>4.3-4:  For </a:t>
            </a:r>
            <a:r>
              <a:rPr lang="en-US" sz="3600" b="1" dirty="0"/>
              <a:t>the time that has passed was sufficient for you to do what the non-Christians desire. You lived then in debauchery, evil desires, drunkenness, carousing, drinking bouts, and wanton idolatries.  </a:t>
            </a:r>
            <a:r>
              <a:rPr lang="en-US" sz="3600" b="1" baseline="30000" dirty="0"/>
              <a:t>4</a:t>
            </a:r>
            <a:r>
              <a:rPr lang="en-US" sz="3600" b="1" dirty="0"/>
              <a:t>So </a:t>
            </a:r>
            <a:r>
              <a:rPr lang="en-US" sz="3600" b="1" u="sng" dirty="0">
                <a:solidFill>
                  <a:srgbClr val="E31B9C"/>
                </a:solidFill>
              </a:rPr>
              <a:t>they are astonished when you do not rush with them into the same flood of wickedness, and they vilify you</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2333685"/>
            <a:ext cx="9144000" cy="4524315"/>
          </a:xfrm>
          <a:prstGeom prst="rect">
            <a:avLst/>
          </a:prstGeom>
          <a:solidFill>
            <a:schemeClr val="accent3">
              <a:lumMod val="60000"/>
              <a:lumOff val="40000"/>
            </a:schemeClr>
          </a:solidFill>
        </p:spPr>
        <p:txBody>
          <a:bodyPr wrap="square" rtlCol="0">
            <a:spAutoFit/>
          </a:bodyPr>
          <a:lstStyle/>
          <a:p>
            <a:r>
              <a:rPr lang="en-US" sz="3600" b="1" dirty="0" smtClean="0"/>
              <a:t>4.3-4:  For </a:t>
            </a:r>
            <a:r>
              <a:rPr lang="en-US" sz="3600" b="1" dirty="0"/>
              <a:t>the time that has passed was sufficient for you to do what the non-Christians desire. </a:t>
            </a:r>
            <a:r>
              <a:rPr lang="en-US" sz="3600" b="1" u="sng" dirty="0">
                <a:solidFill>
                  <a:srgbClr val="E31B9C"/>
                </a:solidFill>
              </a:rPr>
              <a:t>You lived then in debauchery, evil desires, drunkenness, carousing, drinking bouts, and wanton idolatries</a:t>
            </a:r>
            <a:r>
              <a:rPr lang="en-US" sz="3600" b="1" dirty="0"/>
              <a:t>.  </a:t>
            </a:r>
            <a:r>
              <a:rPr lang="en-US" sz="3600" b="1" baseline="30000" dirty="0"/>
              <a:t>4</a:t>
            </a:r>
            <a:r>
              <a:rPr lang="en-US" sz="3600" b="1" dirty="0"/>
              <a:t>So they are astonished when you do not rush with them into the same flood of wickedness, and they vilify you</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1225689"/>
            <a:ext cx="9144000" cy="5632311"/>
          </a:xfrm>
          <a:prstGeom prst="rect">
            <a:avLst/>
          </a:prstGeom>
          <a:solidFill>
            <a:schemeClr val="accent3">
              <a:lumMod val="60000"/>
              <a:lumOff val="40000"/>
            </a:schemeClr>
          </a:solidFill>
        </p:spPr>
        <p:txBody>
          <a:bodyPr wrap="square" rtlCol="0">
            <a:spAutoFit/>
          </a:bodyPr>
          <a:lstStyle/>
          <a:p>
            <a:r>
              <a:rPr lang="en-US" sz="3600" b="1" dirty="0" smtClean="0"/>
              <a:t>4.5-6:  So </a:t>
            </a:r>
            <a:r>
              <a:rPr lang="en-US" sz="3600" b="1" dirty="0"/>
              <a:t>they are astonished when you do not rush with them into the same flood of wickedness, and they vilify you.  </a:t>
            </a:r>
            <a:r>
              <a:rPr lang="en-US" sz="3600" b="1" baseline="30000" dirty="0" smtClean="0"/>
              <a:t>5</a:t>
            </a:r>
            <a:r>
              <a:rPr lang="en-US" sz="3600" b="1" u="sng" dirty="0" smtClean="0">
                <a:solidFill>
                  <a:srgbClr val="E31B9C"/>
                </a:solidFill>
              </a:rPr>
              <a:t>They </a:t>
            </a:r>
            <a:r>
              <a:rPr lang="en-US" sz="3600" b="1" u="sng" dirty="0">
                <a:solidFill>
                  <a:srgbClr val="E31B9C"/>
                </a:solidFill>
              </a:rPr>
              <a:t>will face a reckoning before Jesus Christ who stands ready to judge the living and the dead</a:t>
            </a:r>
            <a:r>
              <a:rPr lang="en-US" sz="3600" b="1" dirty="0"/>
              <a:t>. </a:t>
            </a:r>
            <a:r>
              <a:rPr lang="en-US" sz="3600" b="1" baseline="30000" dirty="0"/>
              <a:t>6</a:t>
            </a:r>
            <a:r>
              <a:rPr lang="en-US" sz="3600" b="1" dirty="0"/>
              <a:t>Now it was for this very purpose that the gospel was preached to those who are now dead, so that though they were judged in the flesh by human standards they may live spiritually by God's standards</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1225689"/>
            <a:ext cx="9144000" cy="5632311"/>
          </a:xfrm>
          <a:prstGeom prst="rect">
            <a:avLst/>
          </a:prstGeom>
          <a:solidFill>
            <a:schemeClr val="accent3">
              <a:lumMod val="60000"/>
              <a:lumOff val="40000"/>
            </a:schemeClr>
          </a:solidFill>
        </p:spPr>
        <p:txBody>
          <a:bodyPr wrap="square" rtlCol="0">
            <a:spAutoFit/>
          </a:bodyPr>
          <a:lstStyle/>
          <a:p>
            <a:r>
              <a:rPr lang="en-US" sz="3600" b="1" dirty="0" smtClean="0"/>
              <a:t>4.5-6:  So </a:t>
            </a:r>
            <a:r>
              <a:rPr lang="en-US" sz="3600" b="1" dirty="0"/>
              <a:t>they are astonished when you do not rush with them into the same flood of wickedness, and they vilify you.  </a:t>
            </a:r>
            <a:r>
              <a:rPr lang="en-US" sz="3600" b="1" baseline="30000" dirty="0" smtClean="0"/>
              <a:t>5</a:t>
            </a:r>
            <a:r>
              <a:rPr lang="en-US" sz="3600" b="1" dirty="0" smtClean="0"/>
              <a:t>They </a:t>
            </a:r>
            <a:r>
              <a:rPr lang="en-US" sz="3600" b="1" dirty="0"/>
              <a:t>will face a reckoning before Jesus Christ who stands ready to judge the living and the dead. </a:t>
            </a:r>
            <a:r>
              <a:rPr lang="en-US" sz="3600" b="1" baseline="30000" dirty="0"/>
              <a:t>6</a:t>
            </a:r>
            <a:r>
              <a:rPr lang="en-US" sz="3600" b="1" u="sng" dirty="0">
                <a:solidFill>
                  <a:srgbClr val="E31B9C"/>
                </a:solidFill>
              </a:rPr>
              <a:t>Now it was for this very purpose that the gospel was preached to those who are now dead, so that though they were judged in the flesh by human standards they may live spiritually by God's standards</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man turkey map.jpg"/>
          <p:cNvPicPr>
            <a:picLocks noChangeAspect="1"/>
          </p:cNvPicPr>
          <p:nvPr/>
        </p:nvPicPr>
        <p:blipFill>
          <a:blip r:embed="rId2" cstate="print"/>
          <a:srcRect l="1363" r="11356"/>
          <a:stretch>
            <a:fillRect/>
          </a:stretch>
        </p:blipFill>
        <p:spPr>
          <a:xfrm>
            <a:off x="-13401" y="332"/>
            <a:ext cx="9157401" cy="6857668"/>
          </a:xfrm>
          <a:prstGeom prst="rect">
            <a:avLst/>
          </a:prstGeom>
        </p:spPr>
      </p:pic>
      <p:sp>
        <p:nvSpPr>
          <p:cNvPr id="15" name="TextBox 14"/>
          <p:cNvSpPr txBox="1"/>
          <p:nvPr/>
        </p:nvSpPr>
        <p:spPr>
          <a:xfrm>
            <a:off x="0" y="3441680"/>
            <a:ext cx="9144000" cy="3416320"/>
          </a:xfrm>
          <a:prstGeom prst="rect">
            <a:avLst/>
          </a:prstGeom>
          <a:solidFill>
            <a:schemeClr val="accent3">
              <a:lumMod val="60000"/>
              <a:lumOff val="40000"/>
            </a:schemeClr>
          </a:solidFill>
        </p:spPr>
        <p:txBody>
          <a:bodyPr wrap="square" rtlCol="0">
            <a:spAutoFit/>
          </a:bodyPr>
          <a:lstStyle/>
          <a:p>
            <a:r>
              <a:rPr lang="en-US" sz="3600" b="1" dirty="0" smtClean="0"/>
              <a:t>4.7-9:  </a:t>
            </a:r>
            <a:r>
              <a:rPr lang="en-US" sz="3600" b="1" u="sng" dirty="0">
                <a:solidFill>
                  <a:srgbClr val="E31B9C"/>
                </a:solidFill>
              </a:rPr>
              <a:t>For the culmination of all things is near.</a:t>
            </a:r>
            <a:r>
              <a:rPr lang="en-US" sz="3600" b="1" dirty="0">
                <a:solidFill>
                  <a:srgbClr val="E31B9C"/>
                </a:solidFill>
              </a:rPr>
              <a:t> </a:t>
            </a:r>
            <a:r>
              <a:rPr lang="en-US" sz="3600" b="1" dirty="0"/>
              <a:t>So be self-controlled and sober-minded for the sake of prayer.  </a:t>
            </a:r>
            <a:r>
              <a:rPr lang="en-US" sz="3600" b="1" baseline="30000" dirty="0"/>
              <a:t>8</a:t>
            </a:r>
            <a:r>
              <a:rPr lang="en-US" sz="3600" b="1" dirty="0"/>
              <a:t>Above all keep your love for one another fervent, because love covers a multitude of sins. </a:t>
            </a:r>
            <a:r>
              <a:rPr lang="en-US" sz="3600" b="1" baseline="30000" dirty="0" smtClean="0"/>
              <a:t>9</a:t>
            </a:r>
            <a:r>
              <a:rPr lang="en-US" sz="3600" b="1" dirty="0" smtClean="0"/>
              <a:t>Show </a:t>
            </a:r>
            <a:r>
              <a:rPr lang="en-US" sz="3600" b="1" dirty="0"/>
              <a:t>hospitality to one another without </a:t>
            </a:r>
            <a:r>
              <a:rPr lang="en-US" sz="3600" b="1" dirty="0" smtClean="0"/>
              <a:t>complaining.</a:t>
            </a:r>
            <a:endParaRPr lang="en-US"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910</Words>
  <Application>Microsoft Office PowerPoint</Application>
  <PresentationFormat>On-screen Show (4:3)</PresentationFormat>
  <Paragraphs>28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Groben</dc:creator>
  <cp:lastModifiedBy>Groben</cp:lastModifiedBy>
  <cp:revision>22</cp:revision>
  <dcterms:created xsi:type="dcterms:W3CDTF">2013-08-15T17:39:11Z</dcterms:created>
  <dcterms:modified xsi:type="dcterms:W3CDTF">2013-08-21T14:55:25Z</dcterms:modified>
</cp:coreProperties>
</file>